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90" r:id="rId4"/>
    <p:sldId id="291" r:id="rId5"/>
    <p:sldId id="268" r:id="rId6"/>
    <p:sldId id="292" r:id="rId7"/>
    <p:sldId id="280" r:id="rId8"/>
    <p:sldId id="288" r:id="rId9"/>
    <p:sldId id="289" r:id="rId10"/>
    <p:sldId id="286" r:id="rId11"/>
    <p:sldId id="287" r:id="rId12"/>
    <p:sldId id="282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A Jakober" initials="CAJ" lastIdx="8" clrIdx="0">
    <p:extLst>
      <p:ext uri="{19B8F6BF-5375-455C-9EA6-DF929625EA0E}">
        <p15:presenceInfo xmlns:p15="http://schemas.microsoft.com/office/powerpoint/2012/main" userId="S-1-5-21-3516884288-2819916808-3028616173-36071" providerId="AD"/>
      </p:ext>
    </p:extLst>
  </p:cmAuthor>
  <p:cmAuthor id="2" name="Phillip Pierre Painter" initials="PPP" lastIdx="1" clrIdx="1">
    <p:extLst>
      <p:ext uri="{19B8F6BF-5375-455C-9EA6-DF929625EA0E}">
        <p15:presenceInfo xmlns:p15="http://schemas.microsoft.com/office/powerpoint/2012/main" userId="S-1-5-21-3516884288-2819916808-3028616173-504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5D8"/>
    <a:srgbClr val="005581"/>
    <a:srgbClr val="72C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78463" autoAdjust="0"/>
  </p:normalViewPr>
  <p:slideViewPr>
    <p:cSldViewPr snapToGrid="0" snapToObjects="1">
      <p:cViewPr varScale="1">
        <p:scale>
          <a:sx n="70" d="100"/>
          <a:sy n="70" d="100"/>
        </p:scale>
        <p:origin x="696" y="43"/>
      </p:cViewPr>
      <p:guideLst/>
    </p:cSldViewPr>
  </p:slideViewPr>
  <p:notesTextViewPr>
    <p:cViewPr>
      <p:scale>
        <a:sx n="1" d="1"/>
        <a:sy n="1" d="1"/>
      </p:scale>
      <p:origin x="0" y="-49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Inventory Line</a:t>
            </a:r>
            <a:r>
              <a:rPr lang="en-US" sz="1800" baseline="0"/>
              <a:t> Items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Sheet1!$A$5:$A$6</c:f>
              <c:strCache>
                <c:ptCount val="2"/>
                <c:pt idx="0">
                  <c:v>Laboratory Users</c:v>
                </c:pt>
                <c:pt idx="1">
                  <c:v>Chemicals Users</c:v>
                </c:pt>
              </c:strCache>
            </c:strRef>
          </c:cat>
          <c:val>
            <c:numRef>
              <c:f>Sheet1!$B$5:$B$6</c:f>
              <c:numCache>
                <c:formatCode>General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Hazardous</a:t>
            </a:r>
            <a:r>
              <a:rPr lang="en-US" sz="1800" baseline="0"/>
              <a:t> Materials</a:t>
            </a:r>
            <a:r>
              <a:rPr lang="en-US" sz="1800"/>
              <a:t> in UC Inventory (estimated)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Mixtures/Solutions</c:v>
                </c:pt>
                <c:pt idx="1">
                  <c:v>Pure Chemicals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3634F-A3BF-884F-8838-EA056749FBD0}" type="datetimeFigureOut">
              <a:rPr lang="en-US" smtClean="0"/>
              <a:t>8/15/17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C15B8-D718-0849-829B-6E0C196EE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</a:t>
            </a:r>
            <a:r>
              <a:rPr lang="en-US" baseline="0" dirty="0" smtClean="0"/>
              <a:t>y grouping – across manufacturers as well as within individual manufacturers</a:t>
            </a:r>
            <a:br>
              <a:rPr lang="en-US" baseline="0" dirty="0" smtClean="0"/>
            </a:br>
            <a:r>
              <a:rPr lang="en-US" baseline="0" dirty="0" smtClean="0"/>
              <a:t>(Stabilizers – reporting and experimental concerns)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F7FB-8F64-4BDF-B95F-045513D5FD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: Huge</a:t>
            </a:r>
            <a:r>
              <a:rPr lang="en-US" baseline="0" dirty="0" smtClean="0"/>
              <a:t> in increasing adoption of program, almost everyone has a smart phone and apps, capitalize on the </a:t>
            </a:r>
            <a:r>
              <a:rPr lang="en-US" baseline="0" dirty="0" err="1" smtClean="0"/>
              <a:t>swiss</a:t>
            </a:r>
            <a:r>
              <a:rPr lang="en-US" baseline="0" dirty="0" smtClean="0"/>
              <a:t> army knife nature of smartphones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Thereby increases likelihood user will use the inventory</a:t>
            </a:r>
            <a:r>
              <a:rPr lang="en-US" baseline="0" dirty="0" smtClean="0"/>
              <a:t> program, and maintain accurate information – rather than just once a year when required. – Accuracy of these inventories and the subsequent reporting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High turnover items like Solvent – User does not want to barcode each bottle – added time to workflow</a:t>
            </a:r>
            <a:br>
              <a:rPr lang="en-US" baseline="0" dirty="0" smtClean="0"/>
            </a:br>
            <a:r>
              <a:rPr lang="en-US" baseline="0" dirty="0" smtClean="0"/>
              <a:t>Solution – barcoding a location and denoting how much is typically there, challenge is now don’t know how much is used in a given time without additional data from Purchasing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Quantity: 1000 bug report – Huh? 1 box or 1000 tubes. Should this be inventoried? (Give a mouse a cookie) 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15B8-D718-0849-829B-6E0C196EE6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5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</a:t>
            </a:r>
            <a:r>
              <a:rPr lang="en-US" dirty="0" err="1" smtClean="0"/>
              <a:t>MInChI</a:t>
            </a:r>
            <a:r>
              <a:rPr lang="en-US" baseline="0" dirty="0" smtClean="0"/>
              <a:t> won’t solve 100% of our use case, it will address a large %.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Accuracy and workload of curation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15B8-D718-0849-829B-6E0C196EE6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we need a robust inventory?</a:t>
            </a:r>
            <a:br>
              <a:rPr lang="en-US" dirty="0" smtClean="0"/>
            </a:br>
            <a:r>
              <a:rPr lang="en-US" dirty="0" smtClean="0"/>
              <a:t>Federal</a:t>
            </a:r>
            <a:r>
              <a:rPr lang="en-US" baseline="0" dirty="0" smtClean="0"/>
              <a:t> and local reporting, </a:t>
            </a:r>
            <a:br>
              <a:rPr lang="en-US" baseline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OSH Act =</a:t>
            </a:r>
            <a:r>
              <a:rPr lang="en-US" baseline="0" dirty="0" smtClean="0"/>
              <a:t> ‘Worker Right to Know’</a:t>
            </a:r>
          </a:p>
          <a:p>
            <a:r>
              <a:rPr lang="en-US" baseline="0" dirty="0" smtClean="0"/>
              <a:t>Emergency Planning and Community Right to know Act = ‘Community Right to Know” – result of Bhopal, India, 10K deaths from release of methyl isocyanate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Hazard Assessment includes applications</a:t>
            </a:r>
            <a:r>
              <a:rPr lang="en-US" baseline="0" dirty="0" smtClean="0"/>
              <a:t> to Signage, MAQs, PPE Requirements,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46E0-7A42-8B46-B320-553879A7A4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type</a:t>
            </a:r>
            <a:r>
              <a:rPr lang="en-US" baseline="0" dirty="0" smtClean="0"/>
              <a:t> of information do we need to gather to satisfy CERS report? Have to understand an intended use in order to understand what data needs to be gathered.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Location = Building</a:t>
            </a:r>
            <a:r>
              <a:rPr lang="en-US" baseline="0" dirty="0" smtClean="0"/>
              <a:t> and/or GPS coordinates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EHS = Extremely</a:t>
            </a:r>
            <a:r>
              <a:rPr lang="en-US" baseline="0" dirty="0" smtClean="0"/>
              <a:t> Hazardous Substance as defined by 40 CFR Part 355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Quantity = Average and Maximum amounts (annual basis), Units must be in Pounds, Gallons or Cubic Feet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Component Data Fields include Name, EHS status, CAS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46E0-7A42-8B46-B320-553879A7A4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Uses – Different expectations</a:t>
            </a:r>
            <a:br>
              <a:rPr lang="en-US" dirty="0" smtClean="0"/>
            </a:br>
            <a:r>
              <a:rPr lang="en-US" dirty="0" smtClean="0"/>
              <a:t>Large number of Stakeholders,</a:t>
            </a:r>
            <a:br>
              <a:rPr lang="en-US" dirty="0" smtClean="0"/>
            </a:br>
            <a:r>
              <a:rPr lang="en-US" dirty="0" smtClean="0"/>
              <a:t>Huge</a:t>
            </a:r>
            <a:r>
              <a:rPr lang="en-US" baseline="0" dirty="0" smtClean="0"/>
              <a:t> number of potential applications – not just limited to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15B8-D718-0849-829B-6E0C196EE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understand the intended</a:t>
            </a:r>
            <a:r>
              <a:rPr lang="en-US" baseline="0" dirty="0" smtClean="0"/>
              <a:t> users in order to understand their intended uses of the application. </a:t>
            </a:r>
            <a:br>
              <a:rPr lang="en-US" baseline="0" dirty="0" smtClean="0"/>
            </a:br>
            <a:r>
              <a:rPr lang="en-US" baseline="0" dirty="0" smtClean="0"/>
              <a:t>How they intend to use it affects what they expect to see. </a:t>
            </a:r>
            <a:br>
              <a:rPr lang="en-US" baseline="0" dirty="0" smtClean="0"/>
            </a:br>
            <a:r>
              <a:rPr lang="en-US" baseline="0" dirty="0" smtClean="0"/>
              <a:t>Additional users, but these are the main groups and help frame the use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15B8-D718-0849-829B-6E0C196EE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7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Gather as much information</a:t>
            </a:r>
            <a:r>
              <a:rPr lang="en-US" baseline="0" dirty="0" smtClean="0"/>
              <a:t> as possible from user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Chemical information like physical properties and hazards are stored in a “Chemical Library” and the User makes</a:t>
            </a:r>
            <a:r>
              <a:rPr lang="en-US" baseline="0" dirty="0" smtClean="0"/>
              <a:t> the initial connection of information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Integration with purchasing could remove the human element – by vendor product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15B8-D718-0849-829B-6E0C196EE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5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“Chemical Library” – vendor product #s to resolve exact identity, many different products (how to call something the same?)</a:t>
            </a:r>
          </a:p>
          <a:p>
            <a:r>
              <a:rPr lang="en-US" dirty="0" smtClean="0"/>
              <a:t>Based on Reporting (similar hazards, inventoried similarly) </a:t>
            </a:r>
          </a:p>
          <a:p>
            <a:r>
              <a:rPr lang="en-US" dirty="0" smtClean="0"/>
              <a:t>Programmatic fingerprinting (CAS, physical state, Hazards) – (Not name!)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Idea – Unified</a:t>
            </a:r>
            <a:r>
              <a:rPr lang="en-US" baseline="0" dirty="0" smtClean="0"/>
              <a:t> information within and across vendors </a:t>
            </a:r>
            <a:r>
              <a:rPr lang="en-US" baseline="0" dirty="0" smtClean="0"/>
              <a:t>(Mind the gap!)</a:t>
            </a:r>
            <a:endParaRPr lang="en-US" baseline="0" dirty="0" smtClean="0"/>
          </a:p>
          <a:p>
            <a:r>
              <a:rPr lang="en-US" baseline="0" dirty="0" smtClean="0"/>
              <a:t>Vendors sell multiple products for a variety of reasons – not just 1 bottle of acetone. </a:t>
            </a:r>
            <a:br>
              <a:rPr lang="en-US" baseline="0" dirty="0" smtClean="0"/>
            </a:br>
            <a:r>
              <a:rPr lang="en-US" baseline="0" dirty="0" smtClean="0"/>
              <a:t>Needed to look for similarities in the data, most reliable for our use case were CAS, physical state, and hazards. – name not so much (butyl lithium -400 different ways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Supplemented by manual curation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err="1" smtClean="0"/>
              <a:t>MInChI</a:t>
            </a:r>
            <a:r>
              <a:rPr lang="en-US" baseline="0" dirty="0" smtClean="0"/>
              <a:t> could help streamline this process either by supplementing or replacing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15B8-D718-0849-829B-6E0C196EE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0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r>
              <a:rPr lang="en-US" baseline="0" dirty="0" smtClean="0"/>
              <a:t> to supplement/manually curate programmatic suggestions (validate and curate)</a:t>
            </a:r>
            <a:br>
              <a:rPr lang="en-US" baseline="0" dirty="0" smtClean="0"/>
            </a:br>
            <a:r>
              <a:rPr lang="en-US" baseline="0" dirty="0" smtClean="0"/>
              <a:t>Did the proposed groups ‘make chemical sense</a:t>
            </a:r>
            <a:r>
              <a:rPr lang="en-US" baseline="0" dirty="0" smtClean="0"/>
              <a:t>’</a:t>
            </a:r>
            <a:br>
              <a:rPr lang="en-US" baseline="0" dirty="0" smtClean="0"/>
            </a:br>
            <a:r>
              <a:rPr lang="en-US" baseline="0" dirty="0" smtClean="0"/>
              <a:t>Left: “Programmatic Groupings”</a:t>
            </a:r>
          </a:p>
          <a:p>
            <a:r>
              <a:rPr lang="en-US" baseline="0" dirty="0" smtClean="0"/>
              <a:t>Middle top: “Data entry”</a:t>
            </a:r>
            <a:br>
              <a:rPr lang="en-US" baseline="0" dirty="0" smtClean="0"/>
            </a:br>
            <a:r>
              <a:rPr lang="en-US" baseline="0" dirty="0" smtClean="0"/>
              <a:t>Middle bottom: “Disaggregate/aggregate”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15B8-D718-0849-829B-6E0C196EE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2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Ontologies: way of grouping and describing relationships between materials. </a:t>
            </a:r>
            <a:br>
              <a:rPr lang="en-US" baseline="0" dirty="0" smtClean="0"/>
            </a:br>
            <a:r>
              <a:rPr lang="en-US" baseline="0" dirty="0" smtClean="0"/>
              <a:t>Multiple ways of storing data, lack of unique identifier – previous example of butyl lithium names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Ex. Hydrogen peroxide solutions earlier. </a:t>
            </a:r>
            <a:br>
              <a:rPr lang="en-US" baseline="0" dirty="0" smtClean="0"/>
            </a:br>
            <a:r>
              <a:rPr lang="en-US" baseline="0" dirty="0" smtClean="0"/>
              <a:t>-Should/Can Salts of a material show up in the same group? </a:t>
            </a:r>
          </a:p>
          <a:p>
            <a:r>
              <a:rPr lang="en-US" baseline="0" dirty="0" smtClean="0"/>
              <a:t>-I have 30 cans of paint, why do you care what color or vendor it is (Should there be 1 entry for Paint, X for ___ colored paint, or 1 entry for each product and each manufacturer combination? (Record creep – corresponding data implications)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15B8-D718-0849-829B-6E0C196EE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6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464" y="1"/>
            <a:ext cx="12192000" cy="6858000"/>
          </a:xfrm>
          <a:prstGeom prst="rect">
            <a:avLst/>
          </a:prstGeom>
          <a:solidFill>
            <a:srgbClr val="12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31472" y="1522269"/>
            <a:ext cx="6826828" cy="3418609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6162"/>
            <a:ext cx="2043870" cy="50667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31473" y="4940878"/>
            <a:ext cx="6826828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Presented by: Your Name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8" y="295267"/>
            <a:ext cx="2051512" cy="5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9545"/>
            <a:ext cx="10515600" cy="644237"/>
          </a:xfrm>
        </p:spPr>
        <p:txBody>
          <a:bodyPr/>
          <a:lstStyle>
            <a:lvl1pPr>
              <a:defRPr>
                <a:solidFill>
                  <a:srgbClr val="1295D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1628" y="652607"/>
            <a:ext cx="453736" cy="355311"/>
          </a:xfrm>
        </p:spPr>
        <p:txBody>
          <a:bodyPr/>
          <a:lstStyle>
            <a:lvl1pPr algn="ctr">
              <a:defRPr/>
            </a:lvl1pPr>
          </a:lstStyle>
          <a:p>
            <a:fld id="{A6F45A2F-F4EA-0E44-961F-87A8FB04C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116033" cy="4086077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6230679" y="1825625"/>
            <a:ext cx="5123121" cy="4086077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19545"/>
            <a:ext cx="10515600" cy="675410"/>
          </a:xfrm>
        </p:spPr>
        <p:txBody>
          <a:bodyPr/>
          <a:lstStyle>
            <a:lvl1pPr algn="l">
              <a:defRPr>
                <a:solidFill>
                  <a:srgbClr val="1295D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295D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2639" y="1825625"/>
            <a:ext cx="6271161" cy="4070351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825626"/>
            <a:ext cx="4076700" cy="4070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14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414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839788" y="2365375"/>
            <a:ext cx="5157787" cy="34612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172200" y="2365375"/>
            <a:ext cx="5181600" cy="34612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519545"/>
            <a:ext cx="10515600" cy="675410"/>
          </a:xfrm>
        </p:spPr>
        <p:txBody>
          <a:bodyPr/>
          <a:lstStyle>
            <a:lvl1pPr algn="l">
              <a:defRPr>
                <a:solidFill>
                  <a:srgbClr val="1295D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38200" y="1371600"/>
            <a:ext cx="10515600" cy="445504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519545"/>
            <a:ext cx="10515600" cy="675410"/>
          </a:xfrm>
        </p:spPr>
        <p:txBody>
          <a:bodyPr/>
          <a:lstStyle>
            <a:lvl1pPr algn="l">
              <a:defRPr>
                <a:solidFill>
                  <a:srgbClr val="1295D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3621974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5279" y="2063306"/>
            <a:ext cx="1991260" cy="1991519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54011" y="2063306"/>
            <a:ext cx="1991260" cy="1991519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91833" y="2063306"/>
            <a:ext cx="1991260" cy="1991519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29427" y="2063306"/>
            <a:ext cx="1991260" cy="1991519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14400" y="283886"/>
            <a:ext cx="10363200" cy="566759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205029"/>
            <a:ext cx="12192000" cy="652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26339" y="716525"/>
            <a:ext cx="10326624" cy="537941"/>
          </a:xfrm>
        </p:spPr>
        <p:txBody>
          <a:bodyPr>
            <a:noAutofit/>
          </a:bodyPr>
          <a:lstStyle>
            <a:lvl1pPr>
              <a:defRPr sz="15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0952018" y="631825"/>
            <a:ext cx="422564" cy="422564"/>
          </a:xfrm>
          <a:prstGeom prst="ellipse">
            <a:avLst/>
          </a:prstGeom>
          <a:solidFill>
            <a:srgbClr val="12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9545"/>
            <a:ext cx="10515600" cy="675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5118"/>
            <a:ext cx="10515600" cy="456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6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A6F45A2F-F4EA-0E44-961F-87A8FB04C8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96890"/>
            <a:ext cx="1437409" cy="3563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38200" y="1194955"/>
            <a:ext cx="10515600" cy="0"/>
          </a:xfrm>
          <a:prstGeom prst="line">
            <a:avLst/>
          </a:prstGeom>
          <a:ln w="15875">
            <a:solidFill>
              <a:srgbClr val="1295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90" y="6168990"/>
            <a:ext cx="1941435" cy="54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1295D8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tox.epa.gov/dashboard" TargetMode="External"/><Relationship Id="rId2" Type="http://schemas.openxmlformats.org/officeDocument/2006/relationships/hyperlink" Target="https://pubchem.ncbi.nlm.nih.gov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ajakober@ucdavis.edu" TargetMode="External"/><Relationship Id="rId2" Type="http://schemas.openxmlformats.org/officeDocument/2006/relationships/hyperlink" Target="mailto:pppainter@ucdavi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op.edu/enterprise-risk-management/resources/centers-of-excellence/chemical-informatic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lepa.ca.gov/cupa/" TargetMode="External"/><Relationship Id="rId3" Type="http://schemas.openxmlformats.org/officeDocument/2006/relationships/hyperlink" Target="https://www.osha.gov/Publications/osha3021.pdf" TargetMode="External"/><Relationship Id="rId7" Type="http://schemas.openxmlformats.org/officeDocument/2006/relationships/hyperlink" Target="http://www.dtsc.ca.gov/HazardousWaste/CertifiedUnifiedProgramAgencies.cf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www.waterboards.ca.gov/ust/cupa/" TargetMode="External"/><Relationship Id="rId5" Type="http://schemas.openxmlformats.org/officeDocument/2006/relationships/hyperlink" Target="http://cers.calepa.ca.gov/" TargetMode="External"/><Relationship Id="rId10" Type="http://schemas.openxmlformats.org/officeDocument/2006/relationships/hyperlink" Target="http://osfm.fire.ca.gov/cupa/hmmp-hmis" TargetMode="External"/><Relationship Id="rId4" Type="http://schemas.openxmlformats.org/officeDocument/2006/relationships/hyperlink" Target="https://www.epa.gov/epcra/what-epcra" TargetMode="External"/><Relationship Id="rId9" Type="http://schemas.openxmlformats.org/officeDocument/2006/relationships/hyperlink" Target="http://www.caloes.ca.gov/FireRescueSite/Pages/HazMat-Business-Plan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6.jpeg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Chemical Safety Information Management and Reporting at the University of California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95771" y="4940878"/>
            <a:ext cx="7968672" cy="91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Presented by: Phillip Painter</a:t>
            </a:r>
          </a:p>
          <a:p>
            <a:r>
              <a:rPr lang="en-US" dirty="0" smtClean="0"/>
              <a:t>University of California Office of the President</a:t>
            </a:r>
            <a:br>
              <a:rPr lang="en-US" dirty="0" smtClean="0"/>
            </a:br>
            <a:r>
              <a:rPr lang="en-US" dirty="0" smtClean="0"/>
              <a:t> Chemical Informatics Center of Excellence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37111" y="585527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08/16/17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8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Mapping of External Databases time intensive (unstructured data)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(global) unique identifiers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Differing </a:t>
            </a:r>
            <a:r>
              <a:rPr lang="en-US" dirty="0"/>
              <a:t>Stakeholder </a:t>
            </a:r>
            <a:r>
              <a:rPr lang="en-US" dirty="0" smtClean="0"/>
              <a:t>viewpoints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3" y="3754773"/>
            <a:ext cx="1009459" cy="143793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083239" y="4212931"/>
            <a:ext cx="697617" cy="18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/>
          <a:stretch/>
        </p:blipFill>
        <p:spPr>
          <a:xfrm>
            <a:off x="8291415" y="3206633"/>
            <a:ext cx="2818546" cy="2221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2503" y="5551855"/>
            <a:ext cx="150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of Paint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05790" y="5588974"/>
            <a:ext cx="241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Vendor?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11650" r="1731" b="4570"/>
          <a:stretch/>
        </p:blipFill>
        <p:spPr>
          <a:xfrm>
            <a:off x="3005432" y="3755254"/>
            <a:ext cx="3419232" cy="168587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7357882" y="4235471"/>
            <a:ext cx="697617" cy="18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61932" y="5588974"/>
            <a:ext cx="31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5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Practicality: Must Add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96" y="1333212"/>
            <a:ext cx="10515600" cy="45616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Ease of Access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High turnover items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Lab supplies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37" y="1941022"/>
            <a:ext cx="1826417" cy="3197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6079" r="22664" b="5890"/>
          <a:stretch/>
        </p:blipFill>
        <p:spPr>
          <a:xfrm>
            <a:off x="6299367" y="1987356"/>
            <a:ext cx="1463040" cy="3086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3148" y="5138207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91279" y="5138207"/>
            <a:ext cx="879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69430" y="3394710"/>
            <a:ext cx="29718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15150" y="4171950"/>
            <a:ext cx="555344" cy="151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413559" y="2110452"/>
            <a:ext cx="2981805" cy="3397087"/>
            <a:chOff x="8413559" y="2110452"/>
            <a:chExt cx="2981805" cy="33970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559" y="2110452"/>
              <a:ext cx="2885056" cy="27868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606444" y="5138207"/>
              <a:ext cx="2788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Culture Tubes/ Lab Supplies</a:t>
              </a:r>
              <a:endParaRPr lang="en-US" dirty="0"/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10139796" y="3409406"/>
              <a:ext cx="1028700" cy="467773"/>
            </a:xfrm>
            <a:prstGeom prst="parallelogram">
              <a:avLst>
                <a:gd name="adj" fmla="val 5889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013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a Mixture </a:t>
            </a:r>
            <a:r>
              <a:rPr lang="en-US" dirty="0" err="1" smtClean="0"/>
              <a:t>InChI</a:t>
            </a:r>
            <a:r>
              <a:rPr lang="en-US" dirty="0" smtClean="0"/>
              <a:t>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95404"/>
            <a:ext cx="10515600" cy="2714996"/>
          </a:xfrm>
        </p:spPr>
        <p:txBody>
          <a:bodyPr/>
          <a:lstStyle/>
          <a:p>
            <a:r>
              <a:rPr lang="en-US" dirty="0" smtClean="0"/>
              <a:t>Unify </a:t>
            </a:r>
            <a:r>
              <a:rPr lang="en-US" dirty="0" smtClean="0"/>
              <a:t>data across databases and vendors</a:t>
            </a:r>
          </a:p>
          <a:p>
            <a:r>
              <a:rPr lang="en-US" dirty="0" smtClean="0"/>
              <a:t>Increase accuracy of container identification </a:t>
            </a:r>
          </a:p>
          <a:p>
            <a:r>
              <a:rPr lang="en-US" dirty="0" smtClean="0"/>
              <a:t>Decrease manual curation workload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516857"/>
              </p:ext>
            </p:extLst>
          </p:nvPr>
        </p:nvGraphicFramePr>
        <p:xfrm>
          <a:off x="1034145" y="1469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9239" r="7318" b="10540"/>
          <a:stretch/>
        </p:blipFill>
        <p:spPr>
          <a:xfrm>
            <a:off x="7617605" y="4295404"/>
            <a:ext cx="1488221" cy="1990166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827825"/>
              </p:ext>
            </p:extLst>
          </p:nvPr>
        </p:nvGraphicFramePr>
        <p:xfrm>
          <a:off x="6400801" y="1205284"/>
          <a:ext cx="5085114" cy="304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7569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118"/>
            <a:ext cx="10515600" cy="4490514"/>
          </a:xfrm>
        </p:spPr>
        <p:txBody>
          <a:bodyPr>
            <a:normAutofit/>
          </a:bodyPr>
          <a:lstStyle/>
          <a:p>
            <a:r>
              <a:rPr lang="en-US" dirty="0" smtClean="0"/>
              <a:t>American Chemical Society</a:t>
            </a:r>
          </a:p>
          <a:p>
            <a:pPr lvl="1"/>
            <a:r>
              <a:rPr lang="en-US" dirty="0" smtClean="0"/>
              <a:t>Division of Chemical Health and Safety</a:t>
            </a:r>
          </a:p>
          <a:p>
            <a:pPr lvl="1"/>
            <a:r>
              <a:rPr lang="en-US" dirty="0" smtClean="0"/>
              <a:t>Division of Chemical Information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 smtClean="0"/>
              <a:t>Keene </a:t>
            </a:r>
            <a:r>
              <a:rPr lang="en-US" dirty="0"/>
              <a:t>State</a:t>
            </a:r>
          </a:p>
          <a:p>
            <a:r>
              <a:rPr lang="en-US" dirty="0"/>
              <a:t>Millipore-Sigma</a:t>
            </a:r>
          </a:p>
          <a:p>
            <a:r>
              <a:rPr lang="en-US" dirty="0" smtClean="0"/>
              <a:t>National Institute of Health (</a:t>
            </a:r>
            <a:r>
              <a:rPr lang="en-US" dirty="0" smtClean="0">
                <a:hlinkClick r:id="rId2"/>
              </a:rPr>
              <a:t>PubChem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SciQuest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ThermoFisher</a:t>
            </a:r>
            <a:r>
              <a:rPr lang="en-US" dirty="0" smtClean="0"/>
              <a:t> Scientific</a:t>
            </a:r>
          </a:p>
          <a:p>
            <a:r>
              <a:rPr lang="en-US" dirty="0" smtClean="0"/>
              <a:t>U.S</a:t>
            </a:r>
            <a:r>
              <a:rPr lang="en-US" dirty="0"/>
              <a:t>. Environmental Protection Agency (</a:t>
            </a:r>
            <a:r>
              <a:rPr lang="en-US" dirty="0" err="1">
                <a:hlinkClick r:id="rId3"/>
              </a:rPr>
              <a:t>CompTox</a:t>
            </a:r>
            <a:r>
              <a:rPr lang="en-US" dirty="0"/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1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9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4" name="AutoShape 81"/>
          <p:cNvSpPr>
            <a:spLocks/>
          </p:cNvSpPr>
          <p:nvPr/>
        </p:nvSpPr>
        <p:spPr bwMode="auto">
          <a:xfrm>
            <a:off x="965200" y="2267210"/>
            <a:ext cx="368014" cy="269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0074" y="2153851"/>
            <a:ext cx="4705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Email: </a:t>
            </a:r>
            <a:r>
              <a:rPr lang="en-US" sz="2000" dirty="0" smtClean="0">
                <a:hlinkClick r:id="rId2"/>
              </a:rPr>
              <a:t>pppainter@ucdavis.edu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cajakober@ucdavis.edu</a:t>
            </a:r>
            <a:endParaRPr lang="en-US" sz="2000" dirty="0" smtClean="0"/>
          </a:p>
          <a:p>
            <a:r>
              <a:rPr lang="en-US" sz="2000" dirty="0" smtClean="0"/>
              <a:t>website </a:t>
            </a:r>
            <a:r>
              <a:rPr lang="en-US" sz="2000" u="sng" dirty="0">
                <a:hlinkClick r:id="rId4"/>
              </a:rPr>
              <a:t>http://www.ucop.edu/enterprise-risk-management/resources/centers-of-excellence/chemical-informatics.html</a:t>
            </a:r>
            <a:endParaRPr lang="en-US" sz="2000" dirty="0" smtClean="0"/>
          </a:p>
          <a:p>
            <a:r>
              <a:rPr lang="en-US" sz="2000" dirty="0" smtClean="0"/>
              <a:t>Phone: (530) 752-7194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64" y="1465118"/>
            <a:ext cx="10515600" cy="4678507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Purpose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Reporting expectations (CERS)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Stakeholders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What have we done?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Difficulties encountered (So far)?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How can a Mixture </a:t>
            </a:r>
            <a:r>
              <a:rPr lang="en-US" dirty="0" err="1" smtClean="0"/>
              <a:t>InChI</a:t>
            </a:r>
            <a:r>
              <a:rPr lang="en-US" dirty="0" smtClean="0"/>
              <a:t> (</a:t>
            </a:r>
            <a:r>
              <a:rPr lang="en-US" dirty="0" err="1" smtClean="0"/>
              <a:t>MInChI</a:t>
            </a:r>
            <a:r>
              <a:rPr lang="en-US" dirty="0" smtClean="0"/>
              <a:t>) </a:t>
            </a:r>
            <a:r>
              <a:rPr lang="en-US" dirty="0" smtClean="0"/>
              <a:t>help?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41628" y="652607"/>
            <a:ext cx="453736" cy="355311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8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9323"/>
            <a:ext cx="8521701" cy="16696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 = Satisfy </a:t>
            </a: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OSH Act</a:t>
            </a: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 </a:t>
            </a: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EPCRA Obligations</a:t>
            </a:r>
            <a:endParaRPr lang="en-US" dirty="0" smtClean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http://cers.calepa.ca.gov</a:t>
            </a: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7354" y="614550"/>
            <a:ext cx="1738171" cy="480131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1295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en-US" sz="2800" b="1" dirty="0">
              <a:solidFill>
                <a:srgbClr val="1295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026" y="2367371"/>
            <a:ext cx="2971800" cy="895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0900" y="3619500"/>
            <a:ext cx="6677854" cy="185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Added Value in Other Areas:</a:t>
            </a:r>
          </a:p>
          <a:p>
            <a:pPr marL="685800" lvl="1" indent="-228600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Hazard Assessment</a:t>
            </a:r>
          </a:p>
          <a:p>
            <a:pPr marL="685800" lvl="1" indent="-228600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Use/Approval Authorization(s)</a:t>
            </a:r>
          </a:p>
          <a:p>
            <a:pPr marL="685800" lvl="1" indent="-228600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Application Data Validation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6470" y="2314167"/>
            <a:ext cx="48055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Certified Unified Program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Toxic Substances </a:t>
            </a: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b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DTSC</a:t>
            </a: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Protection </a:t>
            </a: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b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CalEPA</a:t>
            </a: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Emergency Services</a:t>
            </a:r>
            <a:b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Cal OES</a:t>
            </a: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the State Fire Marshal</a:t>
            </a:r>
            <a:b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Cal Fire</a:t>
            </a: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Resources Control </a:t>
            </a: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b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SWRCB</a:t>
            </a: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5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83" y="2263092"/>
            <a:ext cx="4282441" cy="53199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Chemical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Secret/EHS status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number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Fire Code Hazard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HazMat</a:t>
            </a:r>
            <a:r>
              <a:rPr lang="en-US" dirty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2368" y="767852"/>
            <a:ext cx="5787545" cy="480131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1295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</a:t>
            </a:r>
            <a:r>
              <a:rPr lang="en-US" sz="2800" b="1" dirty="0" smtClean="0">
                <a:solidFill>
                  <a:srgbClr val="1295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- </a:t>
            </a:r>
            <a:r>
              <a:rPr lang="en-US" sz="2800" b="1" dirty="0" smtClean="0">
                <a:solidFill>
                  <a:srgbClr val="1295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CERS</a:t>
            </a:r>
            <a:endParaRPr lang="en-US" sz="2800" b="1" dirty="0">
              <a:solidFill>
                <a:srgbClr val="1295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934" y="1333500"/>
            <a:ext cx="2971800" cy="895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4047" y="1580604"/>
            <a:ext cx="5551714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2286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Physical State</a:t>
            </a:r>
          </a:p>
          <a:p>
            <a:pPr marL="57150" indent="-2286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Radioactivity &amp; Waste Details</a:t>
            </a:r>
          </a:p>
          <a:p>
            <a:pPr marL="57150" indent="-2286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Quantity Info</a:t>
            </a:r>
          </a:p>
          <a:p>
            <a:pPr marL="57150" indent="-2286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Storage Container Details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Type</a:t>
            </a:r>
            <a:endParaRPr lang="en-US" sz="2400" dirty="0">
              <a:solidFill>
                <a:srgbClr val="002855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Storage conditions</a:t>
            </a:r>
          </a:p>
          <a:p>
            <a:pPr marL="57150" indent="-2286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Hazardous </a:t>
            </a:r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Component(s</a:t>
            </a: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Five most </a:t>
            </a:r>
            <a:r>
              <a:rPr lang="en-US" sz="2400" dirty="0" smtClean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abundant species</a:t>
            </a:r>
            <a:endParaRPr lang="en-US" sz="2400" dirty="0">
              <a:solidFill>
                <a:srgbClr val="002855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Wt. </a:t>
            </a:r>
            <a:r>
              <a:rPr lang="en-US" sz="2400" dirty="0" smtClean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%</a:t>
            </a:r>
          </a:p>
          <a:p>
            <a:pPr marL="57150" indent="-2286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USEPA </a:t>
            </a:r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Registry Number</a:t>
            </a:r>
          </a:p>
          <a:p>
            <a:pPr marL="57150" indent="-2286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DOT </a:t>
            </a:r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Hazard Class</a:t>
            </a:r>
          </a:p>
          <a:p>
            <a:pPr marL="57150" indent="-2286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2855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6"/>
          <a:stretch/>
        </p:blipFill>
        <p:spPr>
          <a:xfrm>
            <a:off x="1288908" y="0"/>
            <a:ext cx="9769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0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645836"/>
            <a:ext cx="10363200" cy="566759"/>
          </a:xfrm>
        </p:spPr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7" b="4732"/>
          <a:stretch/>
        </p:blipFill>
        <p:spPr>
          <a:xfrm>
            <a:off x="-1026" y="1850546"/>
            <a:ext cx="12201630" cy="26151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5286" y="5029200"/>
            <a:ext cx="216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is it?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Does anyone else have any?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I use this safely?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47657" y="5029200"/>
            <a:ext cx="1741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protections do I need?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979228" y="5029200"/>
            <a:ext cx="1284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much is in an a space?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753598" y="5029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Who has it?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424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our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2" y="4511400"/>
            <a:ext cx="10515600" cy="4561610"/>
          </a:xfrm>
        </p:spPr>
        <p:txBody>
          <a:bodyPr/>
          <a:lstStyle/>
          <a:p>
            <a:r>
              <a:rPr lang="en-US" dirty="0" smtClean="0"/>
              <a:t>User inputs: Location, Physical State, Quantity Info, Container Type, Storage </a:t>
            </a:r>
            <a:r>
              <a:rPr lang="en-US" dirty="0"/>
              <a:t>C</a:t>
            </a:r>
            <a:r>
              <a:rPr lang="en-US" dirty="0" smtClean="0"/>
              <a:t>onditions</a:t>
            </a:r>
          </a:p>
          <a:p>
            <a:r>
              <a:rPr lang="en-US" dirty="0" smtClean="0"/>
              <a:t>Chemical information is searched and connected to the container by the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7" t="14258" r="15241" b="69870"/>
          <a:stretch/>
        </p:blipFill>
        <p:spPr>
          <a:xfrm>
            <a:off x="903767" y="1477926"/>
            <a:ext cx="5114261" cy="1024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5500" y="1370070"/>
            <a:ext cx="1581150" cy="40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47975" y="1714500"/>
            <a:ext cx="257175" cy="807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9239" r="7318" b="10540"/>
          <a:stretch/>
        </p:blipFill>
        <p:spPr>
          <a:xfrm>
            <a:off x="2458960" y="2353235"/>
            <a:ext cx="1488221" cy="19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6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“Chemical Library”: Programmatic </a:t>
            </a:r>
            <a:r>
              <a:rPr lang="en-US" dirty="0" smtClean="0"/>
              <a:t>grouping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3701" y="2610946"/>
            <a:ext cx="3019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Vendor Catalog (Products)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64981" y="6030594"/>
            <a:ext cx="368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CAS, Physical State, Hazard Codes</a:t>
            </a:r>
            <a:endParaRPr lang="en-US" sz="2000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0" t="15119" r="14001" b="69870"/>
          <a:stretch/>
        </p:blipFill>
        <p:spPr>
          <a:xfrm>
            <a:off x="571646" y="1174415"/>
            <a:ext cx="2125796" cy="9690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35860" y="6509241"/>
            <a:ext cx="1720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https://www.knime.org/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314827" y="3093947"/>
            <a:ext cx="2944380" cy="2945568"/>
            <a:chOff x="790693" y="1190338"/>
            <a:chExt cx="5018402" cy="5020427"/>
          </a:xfrm>
        </p:grpSpPr>
        <p:grpSp>
          <p:nvGrpSpPr>
            <p:cNvPr id="14" name="Group 13"/>
            <p:cNvGrpSpPr/>
            <p:nvPr/>
          </p:nvGrpSpPr>
          <p:grpSpPr>
            <a:xfrm>
              <a:off x="804140" y="1190338"/>
              <a:ext cx="5004955" cy="4959384"/>
              <a:chOff x="975590" y="1533238"/>
              <a:chExt cx="5004955" cy="4959384"/>
            </a:xfrm>
          </p:grpSpPr>
          <p:pic>
            <p:nvPicPr>
              <p:cNvPr id="26" name="Content Placeholder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54" r="29416" b="2260"/>
              <a:stretch/>
            </p:blipFill>
            <p:spPr>
              <a:xfrm>
                <a:off x="975590" y="1533238"/>
                <a:ext cx="4871027" cy="4959384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4128077" y="1560369"/>
                <a:ext cx="1062188" cy="1970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49788" y="2036615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657928" y="2516904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186217" y="2332175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49415" y="2793997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03966" y="3089123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041647" y="3359866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362035" y="3658409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587460" y="3950563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678216" y="4246143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091876" y="4546451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941455" y="4832214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950691" y="5134638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12471" y="5414908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14987" y="5711815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747818" y="5980777"/>
                <a:ext cx="794328" cy="166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219325" y="6305733"/>
                <a:ext cx="2675954" cy="1522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804140" y="1190338"/>
              <a:ext cx="4871027" cy="176720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4140" y="2997881"/>
              <a:ext cx="4871027" cy="2673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4140" y="3302681"/>
              <a:ext cx="4874649" cy="27164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4140" y="3607481"/>
              <a:ext cx="4874649" cy="23156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91440" y="3874180"/>
              <a:ext cx="4883727" cy="262557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0693" y="5622747"/>
              <a:ext cx="4887349" cy="22778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1440" y="4191680"/>
              <a:ext cx="4883727" cy="138929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1440" y="5900691"/>
              <a:ext cx="4887349" cy="31007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66850" y="4781550"/>
              <a:ext cx="3000375" cy="171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47800" y="4486275"/>
              <a:ext cx="3000375" cy="171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281" y="2667619"/>
            <a:ext cx="491070" cy="1147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77" y="3928970"/>
            <a:ext cx="2705478" cy="2019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39668">
            <a:off x="4319198" y="2239807"/>
            <a:ext cx="668082" cy="458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354" y="1499401"/>
            <a:ext cx="1476925" cy="10191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1770" y="3926216"/>
            <a:ext cx="3715405" cy="24244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9239" r="7318" b="10540"/>
          <a:stretch/>
        </p:blipFill>
        <p:spPr>
          <a:xfrm>
            <a:off x="9752191" y="1742605"/>
            <a:ext cx="1488221" cy="19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3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“Chemical Library”: SME Curation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296844"/>
            <a:ext cx="11326400" cy="47705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5A2F-F4EA-0E44-961F-87A8FB04C84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4775" y="1743157"/>
            <a:ext cx="2856139" cy="9456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775" y="2763444"/>
            <a:ext cx="2856139" cy="9456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775" y="3783731"/>
            <a:ext cx="2856139" cy="1024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774" y="4882485"/>
            <a:ext cx="2856139" cy="11740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7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13335</TotalTime>
  <Words>685</Words>
  <Application>Microsoft Office PowerPoint</Application>
  <PresentationFormat>Widescreen</PresentationFormat>
  <Paragraphs>154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</vt:lpstr>
      <vt:lpstr>Open Sans Light</vt:lpstr>
      <vt:lpstr>Proxima Nova</vt:lpstr>
      <vt:lpstr>Wingdings</vt:lpstr>
      <vt:lpstr>Office Theme</vt:lpstr>
      <vt:lpstr>Chemical Safety Information Management and Reporting at the University of California</vt:lpstr>
      <vt:lpstr>Outline</vt:lpstr>
      <vt:lpstr>PowerPoint Presentation</vt:lpstr>
      <vt:lpstr>PowerPoint Presentation</vt:lpstr>
      <vt:lpstr>PowerPoint Presentation</vt:lpstr>
      <vt:lpstr>Stakeholders</vt:lpstr>
      <vt:lpstr>What was our approach?</vt:lpstr>
      <vt:lpstr>“Chemical Library”: Programmatic grouping</vt:lpstr>
      <vt:lpstr>“Chemical Library”: SME Curation</vt:lpstr>
      <vt:lpstr>Lessons Learned</vt:lpstr>
      <vt:lpstr>Practicality: Must Add Value</vt:lpstr>
      <vt:lpstr>How can a Mixture InChI help?</vt:lpstr>
      <vt:lpstr>External Collaborators</vt:lpstr>
      <vt:lpstr>Questions?</vt:lpstr>
      <vt:lpstr>Contact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 Lee Vang</dc:creator>
  <cp:lastModifiedBy>Phillip Pierre Painter</cp:lastModifiedBy>
  <cp:revision>110</cp:revision>
  <dcterms:created xsi:type="dcterms:W3CDTF">2016-04-19T17:59:42Z</dcterms:created>
  <dcterms:modified xsi:type="dcterms:W3CDTF">2017-08-16T03:21:56Z</dcterms:modified>
</cp:coreProperties>
</file>